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714" r:id="rId4"/>
  </p:sldMasterIdLst>
  <p:notesMasterIdLst>
    <p:notesMasterId r:id="rId8"/>
  </p:notesMasterIdLst>
  <p:handoutMasterIdLst>
    <p:handoutMasterId r:id="rId9"/>
  </p:handoutMasterIdLst>
  <p:sldIdLst>
    <p:sldId id="256" r:id="rId5"/>
    <p:sldId id="257" r:id="rId6"/>
    <p:sldId id="258"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99BDD"/>
    <a:srgbClr val="7ABC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26"/>
      </p:cViewPr>
      <p:guideLst/>
    </p:cSldViewPr>
  </p:slideViewPr>
  <p:notesTextViewPr>
    <p:cViewPr>
      <p:scale>
        <a:sx n="1" d="1"/>
        <a:sy n="1" d="1"/>
      </p:scale>
      <p:origin x="0" y="0"/>
    </p:cViewPr>
  </p:notesTextViewPr>
  <p:notesViewPr>
    <p:cSldViewPr snapToGrid="0">
      <p:cViewPr varScale="1">
        <p:scale>
          <a:sx n="58" d="100"/>
          <a:sy n="58" d="100"/>
        </p:scale>
        <p:origin x="2965"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F069BEE-5C22-49A5-A892-F6E6A4002A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94FB27-DC4B-4A29-B4F3-C665BDE47E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5647B97-F030-426D-A9D1-6B39B13C23ED}" type="datetimeFigureOut">
              <a:rPr lang="en-US" smtClean="0"/>
              <a:t>1/22/2024</a:t>
            </a:fld>
            <a:endParaRPr lang="en-US" dirty="0"/>
          </a:p>
        </p:txBody>
      </p:sp>
      <p:sp>
        <p:nvSpPr>
          <p:cNvPr id="4" name="Footer Placeholder 3">
            <a:extLst>
              <a:ext uri="{FF2B5EF4-FFF2-40B4-BE49-F238E27FC236}">
                <a16:creationId xmlns:a16="http://schemas.microsoft.com/office/drawing/2014/main" id="{34A06FDF-174B-49EE-AD51-C827118F0FE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CB610B1-614F-48C3-8F2D-C50C182871E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A2751AA-B992-41E5-A909-E1A2443E23F4}" type="slidenum">
              <a:rPr lang="en-US" smtClean="0"/>
              <a:t>‹#›</a:t>
            </a:fld>
            <a:endParaRPr lang="en-US" dirty="0"/>
          </a:p>
        </p:txBody>
      </p:sp>
    </p:spTree>
    <p:extLst>
      <p:ext uri="{BB962C8B-B14F-4D97-AF65-F5344CB8AC3E}">
        <p14:creationId xmlns:p14="http://schemas.microsoft.com/office/powerpoint/2010/main" val="1276169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F24CBC-D461-4ECA-A489-D3A30E0FB795}" type="datetimeFigureOut">
              <a:rPr lang="en-US" smtClean="0"/>
              <a:t>1/22/2024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51351B-2C5D-457B-ABE5-B64DBC7BD410}" type="slidenum">
              <a:rPr lang="en-US" smtClean="0"/>
              <a:t>‹#›</a:t>
            </a:fld>
            <a:endParaRPr lang="en-US" dirty="0"/>
          </a:p>
        </p:txBody>
      </p:sp>
    </p:spTree>
    <p:extLst>
      <p:ext uri="{BB962C8B-B14F-4D97-AF65-F5344CB8AC3E}">
        <p14:creationId xmlns:p14="http://schemas.microsoft.com/office/powerpoint/2010/main" val="2027000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can be changed to reflect your school’s specific rules. </a:t>
            </a:r>
          </a:p>
        </p:txBody>
      </p:sp>
      <p:sp>
        <p:nvSpPr>
          <p:cNvPr id="4" name="Slide Number Placeholder 3"/>
          <p:cNvSpPr>
            <a:spLocks noGrp="1"/>
          </p:cNvSpPr>
          <p:nvPr>
            <p:ph type="sldNum" sz="quarter" idx="10"/>
          </p:nvPr>
        </p:nvSpPr>
        <p:spPr/>
        <p:txBody>
          <a:bodyPr/>
          <a:lstStyle/>
          <a:p>
            <a:fld id="{C051351B-2C5D-457B-ABE5-B64DBC7BD410}" type="slidenum">
              <a:rPr lang="en-US" smtClean="0"/>
              <a:t>1</a:t>
            </a:fld>
            <a:endParaRPr lang="en-US" dirty="0"/>
          </a:p>
        </p:txBody>
      </p:sp>
    </p:spTree>
    <p:extLst>
      <p:ext uri="{BB962C8B-B14F-4D97-AF65-F5344CB8AC3E}">
        <p14:creationId xmlns:p14="http://schemas.microsoft.com/office/powerpoint/2010/main" val="3519045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31232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945427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B542C410-CA8E-4363-B2A5-C992C048EF26}" type="datetimeFigureOut">
              <a:rPr lang="en-US" smtClean="0"/>
              <a:t>1/22/2024</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110135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236758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B542C410-CA8E-4363-B2A5-C992C048EF26}" type="datetimeFigureOut">
              <a:rPr lang="en-US" smtClean="0"/>
              <a:t>1/22/2024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079CAC6-A72B-4EF8-B465-34FA47827E7F}" type="slidenum">
              <a:rPr lang="en-US" smtClean="0"/>
              <a:t>‹#›</a:t>
            </a:fld>
            <a:endParaRPr lang="en-US" dirty="0"/>
          </a:p>
        </p:txBody>
      </p:sp>
    </p:spTree>
    <p:extLst>
      <p:ext uri="{BB962C8B-B14F-4D97-AF65-F5344CB8AC3E}">
        <p14:creationId xmlns:p14="http://schemas.microsoft.com/office/powerpoint/2010/main" val="399760607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2566016498"/>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640652157"/>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1656017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79CAC6-A72B-4EF8-B465-34FA47827E7F}" type="slidenum">
              <a:rPr lang="en-US" smtClean="0"/>
              <a:t>‹#›</a:t>
            </a:fld>
            <a:endParaRPr lang="en-US" dirty="0"/>
          </a:p>
        </p:txBody>
      </p:sp>
      <p:sp>
        <p:nvSpPr>
          <p:cNvPr id="5" name="Title 4">
            <a:extLst>
              <a:ext uri="{FF2B5EF4-FFF2-40B4-BE49-F238E27FC236}">
                <a16:creationId xmlns:a16="http://schemas.microsoft.com/office/drawing/2014/main" id="{71808E7F-6862-4377-A59B-F2A5DB78C6C9}"/>
              </a:ext>
            </a:extLst>
          </p:cNvPr>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7269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1523507772"/>
      </p:ext>
    </p:extLst>
  </p:cSld>
  <p:clrMapOvr>
    <a:masterClrMapping/>
  </p:clrMapOvr>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542C410-CA8E-4363-B2A5-C992C048EF26}" type="datetimeFigureOut">
              <a:rPr lang="en-US" smtClean="0"/>
              <a:t>1/22/2024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079CAC6-A72B-4EF8-B465-34FA47827E7F}" type="slidenum">
              <a:rPr lang="en-US" smtClean="0"/>
              <a:t>‹#›</a:t>
            </a:fld>
            <a:endParaRPr lang="en-US" dirty="0"/>
          </a:p>
        </p:txBody>
      </p:sp>
    </p:spTree>
    <p:extLst>
      <p:ext uri="{BB962C8B-B14F-4D97-AF65-F5344CB8AC3E}">
        <p14:creationId xmlns:p14="http://schemas.microsoft.com/office/powerpoint/2010/main" val="3736791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B542C410-CA8E-4363-B2A5-C992C048EF26}" type="datetimeFigureOut">
              <a:rPr lang="en-US" smtClean="0"/>
              <a:t>1/22/2024</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0079CAC6-A72B-4EF8-B465-34FA47827E7F}" type="slidenum">
              <a:rPr lang="en-US" smtClean="0"/>
              <a:t>‹#›</a:t>
            </a:fld>
            <a:endParaRPr lang="en-US" dirty="0"/>
          </a:p>
        </p:txBody>
      </p:sp>
    </p:spTree>
    <p:extLst>
      <p:ext uri="{BB962C8B-B14F-4D97-AF65-F5344CB8AC3E}">
        <p14:creationId xmlns:p14="http://schemas.microsoft.com/office/powerpoint/2010/main" val="3475944540"/>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alpha val="82000"/>
          </a:schemeClr>
        </a:solidFill>
        <a:effectLst/>
      </p:bgPr>
    </p:bg>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0445FC31-CB83-43AC-8F87-224DD2AC7FC7}"/>
              </a:ext>
            </a:extLst>
          </p:cNvPr>
          <p:cNvSpPr>
            <a:spLocks noGrp="1"/>
          </p:cNvSpPr>
          <p:nvPr>
            <p:ph type="ctrTitle"/>
          </p:nvPr>
        </p:nvSpPr>
        <p:spPr>
          <a:xfrm>
            <a:off x="247772" y="-20403"/>
            <a:ext cx="11471565" cy="1739347"/>
          </a:xfrm>
        </p:spPr>
        <p:txBody>
          <a:bodyPr/>
          <a:lstStyle/>
          <a:p>
            <a:r>
              <a:rPr lang="en-US" dirty="0"/>
              <a:t>Slide 1</a:t>
            </a:r>
          </a:p>
        </p:txBody>
      </p:sp>
      <p:sp>
        <p:nvSpPr>
          <p:cNvPr id="6" name="Subtitle 2">
            <a:extLst>
              <a:ext uri="{FF2B5EF4-FFF2-40B4-BE49-F238E27FC236}">
                <a16:creationId xmlns:a16="http://schemas.microsoft.com/office/drawing/2014/main" id="{34FF91AE-2461-414D-B6AC-6D31640BB063}"/>
              </a:ext>
            </a:extLst>
          </p:cNvPr>
          <p:cNvSpPr txBox="1">
            <a:spLocks/>
          </p:cNvSpPr>
          <p:nvPr/>
        </p:nvSpPr>
        <p:spPr>
          <a:xfrm>
            <a:off x="1759286" y="1209299"/>
            <a:ext cx="8673427" cy="132258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200"/>
              </a:spcBef>
              <a:spcAft>
                <a:spcPts val="200"/>
              </a:spcAft>
              <a:buClr>
                <a:schemeClr val="tx1"/>
              </a:buClr>
              <a:buFont typeface="Wingdings" pitchFamily="2" charset="2"/>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tx1"/>
              </a:buClr>
              <a:buFont typeface="Wingdings" pitchFamily="2" charset="2"/>
              <a:buNone/>
              <a:defRPr sz="2000" kern="1200">
                <a:solidFill>
                  <a:schemeClr val="tx1"/>
                </a:solidFill>
                <a:latin typeface="+mn-lt"/>
                <a:ea typeface="+mn-ea"/>
                <a:cs typeface="+mn-cs"/>
              </a:defRPr>
            </a:lvl9pPr>
          </a:lstStyle>
          <a:p>
            <a:r>
              <a:rPr lang="en-US" sz="4000" dirty="0" smtClean="0">
                <a:latin typeface="Segoe UI" panose="020B0502040204020203" pitchFamily="34" charset="0"/>
                <a:cs typeface="Segoe UI" panose="020B0502040204020203" pitchFamily="34" charset="0"/>
              </a:rPr>
              <a:t>Our topic this term is</a:t>
            </a:r>
            <a:endParaRPr lang="en-US" sz="4000" dirty="0">
              <a:latin typeface="Segoe UI" panose="020B0502040204020203" pitchFamily="34" charset="0"/>
              <a:cs typeface="Segoe UI" panose="020B0502040204020203" pitchFamily="34" charset="0"/>
            </a:endParaRPr>
          </a:p>
        </p:txBody>
      </p:sp>
      <p:sp>
        <p:nvSpPr>
          <p:cNvPr id="4" name="Rectangle 3">
            <a:extLst>
              <a:ext uri="{FF2B5EF4-FFF2-40B4-BE49-F238E27FC236}">
                <a16:creationId xmlns:a16="http://schemas.microsoft.com/office/drawing/2014/main" id="{F2A2D7DD-5041-4C4D-A523-F870B27AD1D4}"/>
              </a:ext>
            </a:extLst>
          </p:cNvPr>
          <p:cNvSpPr/>
          <p:nvPr/>
        </p:nvSpPr>
        <p:spPr>
          <a:xfrm>
            <a:off x="3677665" y="2041989"/>
            <a:ext cx="4949689" cy="1631216"/>
          </a:xfrm>
          <a:prstGeom prst="rect">
            <a:avLst/>
          </a:prstGeom>
          <a:noFill/>
        </p:spPr>
        <p:txBody>
          <a:bodyPr wrap="none" lIns="91440" tIns="45720" rIns="91440" bIns="45720">
            <a:spAutoFit/>
          </a:bodyPr>
          <a:lstStyle/>
          <a:p>
            <a:pPr algn="ctr"/>
            <a:r>
              <a:rPr lang="en-US" sz="10000" b="0" cap="none" spc="0" dirty="0" smtClean="0">
                <a:ln w="0"/>
                <a:solidFill>
                  <a:schemeClr val="bg2"/>
                </a:solidFill>
                <a:latin typeface="Franklin Gothic Medium" panose="020B0603020102020204" pitchFamily="34" charset="0"/>
                <a:cs typeface="Segoe UI" panose="020B0502040204020203" pitchFamily="34" charset="0"/>
              </a:rPr>
              <a:t>Journeys</a:t>
            </a:r>
            <a:endParaRPr lang="en-US" sz="10000" b="0" cap="none" spc="0" dirty="0">
              <a:ln w="0"/>
              <a:solidFill>
                <a:schemeClr val="bg2"/>
              </a:solidFill>
              <a:latin typeface="Franklin Gothic Medium" panose="020B0603020102020204" pitchFamily="34" charset="0"/>
              <a:cs typeface="Segoe UI" panose="020B0502040204020203" pitchFamily="34" charset="0"/>
            </a:endParaRPr>
          </a:p>
        </p:txBody>
      </p:sp>
      <p:sp>
        <p:nvSpPr>
          <p:cNvPr id="2" name="Rectangle 1"/>
          <p:cNvSpPr/>
          <p:nvPr/>
        </p:nvSpPr>
        <p:spPr>
          <a:xfrm>
            <a:off x="2608966" y="3995678"/>
            <a:ext cx="7087085" cy="2862322"/>
          </a:xfrm>
          <a:prstGeom prst="rect">
            <a:avLst/>
          </a:prstGeom>
        </p:spPr>
        <p:txBody>
          <a:bodyPr wrap="square">
            <a:spAutoFit/>
          </a:bodyPr>
          <a:lstStyle/>
          <a:p>
            <a:pPr marL="285750" indent="-285750" algn="ctr">
              <a:buFont typeface="Arial" panose="020B0604020202020204" pitchFamily="34" charset="0"/>
              <a:buChar char="•"/>
            </a:pPr>
            <a:r>
              <a:rPr lang="en-GB" dirty="0" smtClean="0"/>
              <a:t>We will be going on a bus journey to </a:t>
            </a:r>
            <a:r>
              <a:rPr lang="en-GB" dirty="0" err="1" smtClean="0"/>
              <a:t>Rottingdean</a:t>
            </a:r>
            <a:r>
              <a:rPr lang="en-GB" dirty="0" smtClean="0"/>
              <a:t> beach to look for signs of the old </a:t>
            </a:r>
            <a:r>
              <a:rPr lang="en-GB" dirty="0" err="1" smtClean="0"/>
              <a:t>Volks</a:t>
            </a:r>
            <a:r>
              <a:rPr lang="en-GB" dirty="0" smtClean="0"/>
              <a:t> Daddy Long Legs.</a:t>
            </a:r>
          </a:p>
          <a:p>
            <a:pPr marL="285750" indent="-285750" algn="ctr">
              <a:buFont typeface="Arial" panose="020B0604020202020204" pitchFamily="34" charset="0"/>
              <a:buChar char="•"/>
            </a:pPr>
            <a:r>
              <a:rPr lang="en-GB" dirty="0" smtClean="0"/>
              <a:t>We will be looking at some exciting key texts such as Naughty Bus and The Train Ride and creating our own stories about journeys.</a:t>
            </a:r>
          </a:p>
          <a:p>
            <a:pPr marL="285750" indent="-285750" algn="ctr">
              <a:buFont typeface="Arial" panose="020B0604020202020204" pitchFamily="34" charset="0"/>
              <a:buChar char="•"/>
            </a:pPr>
            <a:r>
              <a:rPr lang="en-GB" dirty="0" smtClean="0"/>
              <a:t>As well as this, we will be exploring different types of transport, old and new.</a:t>
            </a:r>
          </a:p>
          <a:p>
            <a:pPr marL="285750" indent="-285750" algn="ctr">
              <a:buFont typeface="Arial" panose="020B0604020202020204" pitchFamily="34" charset="0"/>
              <a:buChar char="•"/>
            </a:pPr>
            <a:r>
              <a:rPr lang="en-GB" dirty="0"/>
              <a:t>Take a look at our curriculum overview for more information and ways to support your child’s learning at home. </a:t>
            </a:r>
          </a:p>
          <a:p>
            <a:pPr algn="ctr"/>
            <a:endParaRPr lang="en-GB" dirty="0"/>
          </a:p>
          <a:p>
            <a:pPr algn="ctr"/>
            <a:endParaRPr lang="en-GB" dirty="0"/>
          </a:p>
        </p:txBody>
      </p:sp>
    </p:spTree>
    <p:extLst>
      <p:ext uri="{BB962C8B-B14F-4D97-AF65-F5344CB8AC3E}">
        <p14:creationId xmlns:p14="http://schemas.microsoft.com/office/powerpoint/2010/main" val="2084892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368B450-10A8-4773-91FF-CA0D0DFF1085}"/>
              </a:ext>
            </a:extLst>
          </p:cNvPr>
          <p:cNvSpPr txBox="1">
            <a:spLocks/>
          </p:cNvSpPr>
          <p:nvPr/>
        </p:nvSpPr>
        <p:spPr>
          <a:xfrm>
            <a:off x="-211411" y="311427"/>
            <a:ext cx="8021462" cy="899639"/>
          </a:xfrm>
          <a:prstGeom prst="rect">
            <a:avLst/>
          </a:prstGeom>
        </p:spPr>
        <p:txBody>
          <a:bodyPr vert="horz" lIns="91440" tIns="45720" rIns="91440" bIns="45720" rtlCol="0" anchor="ctr">
            <a:noAutofit/>
          </a:bodyPr>
          <a:lstStyle>
            <a:lvl1pPr algn="ctr" defTabSz="914400" rtl="0" eaLnBrk="1" latinLnBrk="0" hangingPunct="1">
              <a:lnSpc>
                <a:spcPct val="80000"/>
              </a:lnSpc>
              <a:spcBef>
                <a:spcPct val="0"/>
              </a:spcBef>
              <a:buNone/>
              <a:defRPr sz="6000" b="0" kern="1200" cap="all" spc="150" baseline="0">
                <a:solidFill>
                  <a:schemeClr val="bg1"/>
                </a:solidFill>
                <a:latin typeface="+mj-lt"/>
                <a:ea typeface="+mj-ea"/>
                <a:cs typeface="+mj-cs"/>
              </a:defRPr>
            </a:lvl1pPr>
          </a:lstStyle>
          <a:p>
            <a:r>
              <a:rPr lang="en-US" dirty="0" smtClean="0">
                <a:solidFill>
                  <a:schemeClr val="accent1"/>
                </a:solidFill>
                <a:latin typeface="Franklin Gothic Medium" panose="020B0603020102020204" pitchFamily="34" charset="0"/>
                <a:cs typeface="Segoe UI" panose="020B0502040204020203" pitchFamily="34" charset="0"/>
              </a:rPr>
              <a:t>Key Information</a:t>
            </a:r>
            <a:endParaRPr lang="en-US" dirty="0">
              <a:solidFill>
                <a:schemeClr val="accent1"/>
              </a:solidFill>
              <a:latin typeface="Franklin Gothic Medium" panose="020B0603020102020204" pitchFamily="34" charset="0"/>
              <a:cs typeface="Segoe UI" panose="020B0502040204020203" pitchFamily="34" charset="0"/>
            </a:endParaRPr>
          </a:p>
        </p:txBody>
      </p:sp>
      <p:sp>
        <p:nvSpPr>
          <p:cNvPr id="2" name="Title 1">
            <a:extLst>
              <a:ext uri="{FF2B5EF4-FFF2-40B4-BE49-F238E27FC236}">
                <a16:creationId xmlns:a16="http://schemas.microsoft.com/office/drawing/2014/main" id="{76AB744E-E582-436C-B0CB-6C5B6DCD9B4A}"/>
              </a:ext>
            </a:extLst>
          </p:cNvPr>
          <p:cNvSpPr>
            <a:spLocks noGrp="1"/>
          </p:cNvSpPr>
          <p:nvPr>
            <p:ph type="title"/>
          </p:nvPr>
        </p:nvSpPr>
        <p:spPr>
          <a:xfrm>
            <a:off x="1228802" y="4733365"/>
            <a:ext cx="9967989" cy="1303800"/>
          </a:xfrm>
        </p:spPr>
        <p:txBody>
          <a:bodyPr>
            <a:noAutofit/>
          </a:bodyPr>
          <a:lstStyle/>
          <a:p>
            <a:r>
              <a:rPr lang="en-US" sz="1800" cap="none" dirty="0" smtClean="0">
                <a:solidFill>
                  <a:srgbClr val="099BDD"/>
                </a:solidFill>
                <a:latin typeface="Franklin Gothic Medium" panose="020B0603020102020204" pitchFamily="34" charset="0"/>
                <a:cs typeface="Segoe UI" panose="020B0502040204020203" pitchFamily="34" charset="0"/>
              </a:rPr>
              <a:t>Book change day is on Wednesday. Book bags need to come in every day!</a:t>
            </a:r>
            <a:br>
              <a:rPr lang="en-US" sz="1800" cap="none" dirty="0" smtClean="0">
                <a:solidFill>
                  <a:srgbClr val="099BDD"/>
                </a:solidFill>
                <a:latin typeface="Franklin Gothic Medium" panose="020B0603020102020204" pitchFamily="34" charset="0"/>
                <a:cs typeface="Segoe UI" panose="020B0502040204020203" pitchFamily="34" charset="0"/>
              </a:rPr>
            </a:br>
            <a:r>
              <a:rPr lang="en-US" sz="1800" cap="none" dirty="0" smtClean="0">
                <a:solidFill>
                  <a:srgbClr val="099BDD"/>
                </a:solidFill>
                <a:latin typeface="Franklin Gothic Medium" panose="020B0603020102020204" pitchFamily="34" charset="0"/>
                <a:cs typeface="Segoe UI" panose="020B0502040204020203" pitchFamily="34" charset="0"/>
              </a:rPr>
              <a:t/>
            </a:r>
            <a:br>
              <a:rPr lang="en-US" sz="1800" cap="none" dirty="0" smtClean="0">
                <a:solidFill>
                  <a:srgbClr val="099BDD"/>
                </a:solidFill>
                <a:latin typeface="Franklin Gothic Medium" panose="020B0603020102020204" pitchFamily="34" charset="0"/>
                <a:cs typeface="Segoe UI" panose="020B0502040204020203" pitchFamily="34" charset="0"/>
              </a:rPr>
            </a:br>
            <a:r>
              <a:rPr lang="en-US" sz="1800" cap="none" dirty="0" smtClean="0">
                <a:solidFill>
                  <a:srgbClr val="099BDD"/>
                </a:solidFill>
                <a:latin typeface="Franklin Gothic Medium" panose="020B0603020102020204" pitchFamily="34" charset="0"/>
                <a:cs typeface="Segoe UI" panose="020B0502040204020203" pitchFamily="34" charset="0"/>
              </a:rPr>
              <a:t>T</a:t>
            </a:r>
            <a:r>
              <a:rPr lang="en-US" sz="1800" cap="none" dirty="0" smtClean="0">
                <a:solidFill>
                  <a:srgbClr val="099BDD"/>
                </a:solidFill>
                <a:latin typeface="Franklin Gothic Medium" panose="020B0603020102020204" pitchFamily="34" charset="0"/>
                <a:cs typeface="Segoe UI" panose="020B0502040204020203" pitchFamily="34" charset="0"/>
              </a:rPr>
              <a:t>hank you to all the parents that are regularly writing in your child’s reading record. We love hearing how they are getting on at home. </a:t>
            </a:r>
            <a:br>
              <a:rPr lang="en-US" sz="1800" cap="none" dirty="0" smtClean="0">
                <a:solidFill>
                  <a:srgbClr val="099BDD"/>
                </a:solidFill>
                <a:latin typeface="Franklin Gothic Medium" panose="020B0603020102020204" pitchFamily="34" charset="0"/>
                <a:cs typeface="Segoe UI" panose="020B0502040204020203" pitchFamily="34" charset="0"/>
              </a:rPr>
            </a:br>
            <a:r>
              <a:rPr lang="en-US" sz="1800" cap="none" dirty="0" smtClean="0">
                <a:solidFill>
                  <a:srgbClr val="099BDD"/>
                </a:solidFill>
                <a:latin typeface="Franklin Gothic Medium" panose="020B0603020102020204" pitchFamily="34" charset="0"/>
                <a:cs typeface="Segoe UI" panose="020B0502040204020203" pitchFamily="34" charset="0"/>
              </a:rPr>
              <a:t/>
            </a:r>
            <a:br>
              <a:rPr lang="en-US" sz="1800" cap="none" dirty="0" smtClean="0">
                <a:solidFill>
                  <a:srgbClr val="099BDD"/>
                </a:solidFill>
                <a:latin typeface="Franklin Gothic Medium" panose="020B0603020102020204" pitchFamily="34" charset="0"/>
                <a:cs typeface="Segoe UI" panose="020B0502040204020203" pitchFamily="34" charset="0"/>
              </a:rPr>
            </a:br>
            <a:r>
              <a:rPr lang="en-US" sz="1800" cap="none" dirty="0" smtClean="0">
                <a:solidFill>
                  <a:srgbClr val="099BDD"/>
                </a:solidFill>
                <a:latin typeface="Franklin Gothic Medium" panose="020B0603020102020204" pitchFamily="34" charset="0"/>
                <a:cs typeface="Segoe UI" panose="020B0502040204020203" pitchFamily="34" charset="0"/>
              </a:rPr>
              <a:t>If you haven’t been reading at home, please could you try to do this as much as possible.</a:t>
            </a:r>
            <a:br>
              <a:rPr lang="en-US" sz="1800" cap="none" dirty="0" smtClean="0">
                <a:solidFill>
                  <a:srgbClr val="099BDD"/>
                </a:solidFill>
                <a:latin typeface="Franklin Gothic Medium" panose="020B0603020102020204" pitchFamily="34" charset="0"/>
                <a:cs typeface="Segoe UI" panose="020B0502040204020203" pitchFamily="34" charset="0"/>
              </a:rPr>
            </a:br>
            <a:r>
              <a:rPr lang="en-US" sz="1800" cap="none" dirty="0" smtClean="0">
                <a:solidFill>
                  <a:srgbClr val="099BDD"/>
                </a:solidFill>
                <a:latin typeface="Franklin Gothic Medium" panose="020B0603020102020204" pitchFamily="34" charset="0"/>
                <a:cs typeface="Segoe UI" panose="020B0502040204020203" pitchFamily="34" charset="0"/>
              </a:rPr>
              <a:t/>
            </a:r>
            <a:br>
              <a:rPr lang="en-US" sz="1800" cap="none" dirty="0" smtClean="0">
                <a:solidFill>
                  <a:srgbClr val="099BDD"/>
                </a:solidFill>
                <a:latin typeface="Franklin Gothic Medium" panose="020B0603020102020204" pitchFamily="34" charset="0"/>
                <a:cs typeface="Segoe UI" panose="020B0502040204020203" pitchFamily="34" charset="0"/>
              </a:rPr>
            </a:br>
            <a:r>
              <a:rPr lang="en-US" sz="1800" cap="none" dirty="0" smtClean="0">
                <a:solidFill>
                  <a:srgbClr val="099BDD"/>
                </a:solidFill>
                <a:latin typeface="Franklin Gothic Medium" panose="020B0603020102020204" pitchFamily="34" charset="0"/>
                <a:cs typeface="Segoe UI" panose="020B0502040204020203" pitchFamily="34" charset="0"/>
              </a:rPr>
              <a:t>The children will be entered into a prize draw every time they reach the top of the reading sunflower. You can help them do this by writing in their reading record whenever you read with them. We have had 8 winners in Reception already this year!</a:t>
            </a:r>
            <a:endParaRPr lang="en-US" sz="1800" dirty="0">
              <a:solidFill>
                <a:srgbClr val="099BDD"/>
              </a:solidFill>
              <a:latin typeface="Franklin Gothic Medium" panose="020B0603020102020204" pitchFamily="34" charset="0"/>
              <a:cs typeface="Segoe UI" panose="020B0502040204020203" pitchFamily="34" charset="0"/>
            </a:endParaRPr>
          </a:p>
        </p:txBody>
      </p:sp>
      <p:sp>
        <p:nvSpPr>
          <p:cNvPr id="7" name="Content Placeholder 2"/>
          <p:cNvSpPr txBox="1">
            <a:spLocks/>
          </p:cNvSpPr>
          <p:nvPr/>
        </p:nvSpPr>
        <p:spPr>
          <a:xfrm>
            <a:off x="1914462" y="2436091"/>
            <a:ext cx="8596668" cy="3880773"/>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200"/>
              </a:spcBef>
              <a:spcAft>
                <a:spcPts val="200"/>
              </a:spcAft>
              <a:buClr>
                <a:schemeClr val="tx1"/>
              </a:buClr>
              <a:buFont typeface="Wingdings" pitchFamily="2" charset="2"/>
              <a:buNone/>
              <a:defRPr sz="2000" kern="1200">
                <a:solidFill>
                  <a:schemeClr val="tx2"/>
                </a:solidFill>
                <a:latin typeface="+mn-lt"/>
                <a:ea typeface="+mn-ea"/>
                <a:cs typeface="+mn-cs"/>
              </a:defRPr>
            </a:lvl1pPr>
            <a:lvl2pPr marL="457200" indent="0" algn="l" defTabSz="914400" rtl="0" eaLnBrk="1" latinLnBrk="0" hangingPunct="1">
              <a:lnSpc>
                <a:spcPct val="90000"/>
              </a:lnSpc>
              <a:spcBef>
                <a:spcPts val="200"/>
              </a:spcBef>
              <a:spcAft>
                <a:spcPts val="400"/>
              </a:spcAft>
              <a:buClr>
                <a:schemeClr val="tx1"/>
              </a:buClr>
              <a:buFont typeface="Wingdings" pitchFamily="2" charset="2"/>
              <a:buNone/>
              <a:defRPr sz="18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200"/>
              </a:spcBef>
              <a:spcAft>
                <a:spcPts val="400"/>
              </a:spcAft>
              <a:buClr>
                <a:schemeClr val="tx1"/>
              </a:buClr>
              <a:buFont typeface="Wingdings" pitchFamily="2" charset="2"/>
              <a:buNone/>
              <a:defRPr sz="16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200"/>
              </a:spcBef>
              <a:spcAft>
                <a:spcPts val="400"/>
              </a:spcAft>
              <a:buClr>
                <a:schemeClr val="tx1"/>
              </a:buClr>
              <a:buFont typeface="Wingdings" pitchFamily="2" charset="2"/>
              <a:buNone/>
              <a:defRPr sz="14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200"/>
              </a:spcBef>
              <a:spcAft>
                <a:spcPts val="400"/>
              </a:spcAft>
              <a:buClr>
                <a:schemeClr val="tx1"/>
              </a:buClr>
              <a:buFont typeface="Wingdings" pitchFamily="2" charset="2"/>
              <a:buNone/>
              <a:defRPr sz="14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200"/>
              </a:spcBef>
              <a:spcAft>
                <a:spcPts val="400"/>
              </a:spcAft>
              <a:buClr>
                <a:schemeClr val="tx1"/>
              </a:buClr>
              <a:buFont typeface="Wingdings" pitchFamily="2" charset="2"/>
              <a:buNone/>
              <a:defRPr sz="14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200"/>
              </a:spcBef>
              <a:spcAft>
                <a:spcPts val="400"/>
              </a:spcAft>
              <a:buClr>
                <a:schemeClr val="tx1"/>
              </a:buClr>
              <a:buFont typeface="Wingdings" pitchFamily="2" charset="2"/>
              <a:buNone/>
              <a:defRPr sz="14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200"/>
              </a:spcBef>
              <a:spcAft>
                <a:spcPts val="400"/>
              </a:spcAft>
              <a:buClr>
                <a:schemeClr val="tx1"/>
              </a:buClr>
              <a:buFont typeface="Wingdings" pitchFamily="2" charset="2"/>
              <a:buNone/>
              <a:defRPr sz="14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200"/>
              </a:spcBef>
              <a:spcAft>
                <a:spcPts val="400"/>
              </a:spcAft>
              <a:buClr>
                <a:schemeClr val="tx1"/>
              </a:buClr>
              <a:buFont typeface="Wingdings" pitchFamily="2" charset="2"/>
              <a:buNone/>
              <a:defRPr sz="1400" kern="1200">
                <a:solidFill>
                  <a:schemeClr val="tx1">
                    <a:tint val="75000"/>
                  </a:schemeClr>
                </a:solidFill>
                <a:latin typeface="+mn-lt"/>
                <a:ea typeface="+mn-ea"/>
                <a:cs typeface="+mn-cs"/>
              </a:defRPr>
            </a:lvl9pPr>
          </a:lstStyle>
          <a:p>
            <a:r>
              <a:rPr lang="en-GB" sz="2400" dirty="0" err="1">
                <a:solidFill>
                  <a:schemeClr val="bg1"/>
                </a:solidFill>
                <a:latin typeface="Bahnschrift SemiCondensed" panose="020B0502040204020203" pitchFamily="34" charset="0"/>
              </a:rPr>
              <a:t>Rashford</a:t>
            </a:r>
            <a:r>
              <a:rPr lang="en-GB" sz="2400" dirty="0">
                <a:solidFill>
                  <a:schemeClr val="bg1"/>
                </a:solidFill>
                <a:latin typeface="Bahnschrift SemiCondensed" panose="020B0502040204020203" pitchFamily="34" charset="0"/>
              </a:rPr>
              <a:t> Class have forest school on Monday and PE on </a:t>
            </a:r>
            <a:r>
              <a:rPr lang="en-GB" sz="2400" dirty="0" smtClean="0">
                <a:solidFill>
                  <a:schemeClr val="bg1"/>
                </a:solidFill>
                <a:latin typeface="Bahnschrift SemiCondensed" panose="020B0502040204020203" pitchFamily="34" charset="0"/>
              </a:rPr>
              <a:t>Tuesday</a:t>
            </a:r>
          </a:p>
          <a:p>
            <a:r>
              <a:rPr lang="en-GB" sz="2400" dirty="0" smtClean="0">
                <a:solidFill>
                  <a:schemeClr val="bg1"/>
                </a:solidFill>
                <a:latin typeface="Bahnschrift SemiCondensed" panose="020B0502040204020203" pitchFamily="34" charset="0"/>
              </a:rPr>
              <a:t>Thunberg </a:t>
            </a:r>
            <a:r>
              <a:rPr lang="en-GB" sz="2400" dirty="0">
                <a:solidFill>
                  <a:schemeClr val="bg1"/>
                </a:solidFill>
                <a:latin typeface="Bahnschrift SemiCondensed" panose="020B0502040204020203" pitchFamily="34" charset="0"/>
              </a:rPr>
              <a:t>Class have forest school on </a:t>
            </a:r>
            <a:r>
              <a:rPr lang="en-GB" sz="2400" dirty="0" smtClean="0">
                <a:solidFill>
                  <a:schemeClr val="bg1"/>
                </a:solidFill>
                <a:latin typeface="Bahnschrift SemiCondensed" panose="020B0502040204020203" pitchFamily="34" charset="0"/>
              </a:rPr>
              <a:t>Tuesday and PE on Thursday</a:t>
            </a:r>
            <a:endParaRPr lang="en-GB" sz="2400" dirty="0">
              <a:solidFill>
                <a:schemeClr val="bg1"/>
              </a:solidFill>
              <a:latin typeface="Bahnschrift SemiCondensed" panose="020B0502040204020203" pitchFamily="34" charset="0"/>
            </a:endParaRPr>
          </a:p>
          <a:p>
            <a:endParaRPr lang="en-GB" sz="2800" dirty="0">
              <a:solidFill>
                <a:schemeClr val="bg1"/>
              </a:solidFill>
            </a:endParaRPr>
          </a:p>
          <a:p>
            <a:endParaRPr lang="en-GB" sz="2800" dirty="0">
              <a:solidFill>
                <a:schemeClr val="bg1"/>
              </a:solidFill>
            </a:endParaRPr>
          </a:p>
          <a:p>
            <a:pPr lvl="1"/>
            <a:endParaRPr lang="en-GB" sz="2800" dirty="0">
              <a:solidFill>
                <a:schemeClr val="bg1"/>
              </a:solidFill>
            </a:endParaRPr>
          </a:p>
        </p:txBody>
      </p:sp>
      <p:sp>
        <p:nvSpPr>
          <p:cNvPr id="9" name="TextBox 8"/>
          <p:cNvSpPr txBox="1"/>
          <p:nvPr/>
        </p:nvSpPr>
        <p:spPr>
          <a:xfrm rot="370396">
            <a:off x="7618466" y="536767"/>
            <a:ext cx="3897414" cy="1077218"/>
          </a:xfrm>
          <a:prstGeom prst="rect">
            <a:avLst/>
          </a:prstGeom>
          <a:noFill/>
        </p:spPr>
        <p:txBody>
          <a:bodyPr wrap="none" rtlCol="0">
            <a:spAutoFit/>
          </a:bodyPr>
          <a:lstStyle/>
          <a:p>
            <a:r>
              <a:rPr lang="en-GB" sz="3200" dirty="0" smtClean="0">
                <a:solidFill>
                  <a:srgbClr val="099BDD"/>
                </a:solidFill>
                <a:latin typeface="Arial Rounded MT Bold" panose="020F0704030504030204" pitchFamily="34" charset="0"/>
              </a:rPr>
              <a:t>Rock up and read </a:t>
            </a:r>
          </a:p>
          <a:p>
            <a:r>
              <a:rPr lang="en-GB" sz="3200" dirty="0" smtClean="0">
                <a:solidFill>
                  <a:srgbClr val="099BDD"/>
                </a:solidFill>
                <a:latin typeface="Arial Rounded MT Bold" panose="020F0704030504030204" pitchFamily="34" charset="0"/>
              </a:rPr>
              <a:t>will start this term!</a:t>
            </a:r>
            <a:endParaRPr lang="en-GB" sz="3200" dirty="0">
              <a:solidFill>
                <a:srgbClr val="099BDD"/>
              </a:solidFill>
              <a:latin typeface="Arial Rounded MT Bold" panose="020F0704030504030204" pitchFamily="34" charset="0"/>
            </a:endParaRPr>
          </a:p>
        </p:txBody>
      </p:sp>
    </p:spTree>
    <p:extLst>
      <p:ext uri="{BB962C8B-B14F-4D97-AF65-F5344CB8AC3E}">
        <p14:creationId xmlns:p14="http://schemas.microsoft.com/office/powerpoint/2010/main" val="82740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7" name="Picture 6"/>
          <p:cNvPicPr>
            <a:picLocks noChangeAspect="1"/>
          </p:cNvPicPr>
          <p:nvPr/>
        </p:nvPicPr>
        <p:blipFill>
          <a:blip r:embed="rId2"/>
          <a:stretch>
            <a:fillRect/>
          </a:stretch>
        </p:blipFill>
        <p:spPr>
          <a:xfrm>
            <a:off x="1201674" y="632415"/>
            <a:ext cx="9788652" cy="6496812"/>
          </a:xfrm>
          <a:prstGeom prst="rect">
            <a:avLst/>
          </a:prstGeom>
        </p:spPr>
      </p:pic>
      <p:sp>
        <p:nvSpPr>
          <p:cNvPr id="8" name="Rectangle 7"/>
          <p:cNvSpPr/>
          <p:nvPr/>
        </p:nvSpPr>
        <p:spPr>
          <a:xfrm>
            <a:off x="1376979" y="13664"/>
            <a:ext cx="10047641" cy="769441"/>
          </a:xfrm>
          <a:prstGeom prst="rect">
            <a:avLst/>
          </a:prstGeom>
        </p:spPr>
        <p:txBody>
          <a:bodyPr wrap="square">
            <a:spAutoFit/>
          </a:bodyPr>
          <a:lstStyle/>
          <a:p>
            <a:r>
              <a:rPr lang="en-GB" sz="4400" b="1" dirty="0">
                <a:ln w="10160" cap="flat" cmpd="sng" algn="ctr">
                  <a:solidFill>
                    <a:srgbClr val="7030A0"/>
                  </a:solidFill>
                  <a:prstDash val="solid"/>
                  <a:round/>
                </a:ln>
                <a:solidFill>
                  <a:srgbClr val="FFC000"/>
                </a:solidFill>
                <a:effectLst>
                  <a:outerShdw blurRad="38100" dist="22860" dir="5400000" algn="tl">
                    <a:srgbClr val="000000">
                      <a:alpha val="30000"/>
                    </a:srgbClr>
                  </a:outerShdw>
                </a:effectLst>
                <a:latin typeface="Calibri" panose="020F0502020204030204" pitchFamily="34" charset="0"/>
                <a:ea typeface="MS Mincho"/>
                <a:cs typeface="Times New Roman" panose="02020603050405020304" pitchFamily="18" charset="0"/>
              </a:rPr>
              <a:t> Reception – WHAT ARE WE LEARNING?</a:t>
            </a:r>
            <a:endParaRPr lang="en-GB" sz="4400" dirty="0">
              <a:solidFill>
                <a:srgbClr val="FFC000"/>
              </a:solidFill>
            </a:endParaRPr>
          </a:p>
        </p:txBody>
      </p:sp>
    </p:spTree>
    <p:extLst>
      <p:ext uri="{BB962C8B-B14F-4D97-AF65-F5344CB8AC3E}">
        <p14:creationId xmlns:p14="http://schemas.microsoft.com/office/powerpoint/2010/main" val="29820035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TF11977135_Playground rules presentation_RVA_v3.potx" id="{07413DCF-3AC5-4C70-87BD-941AEA8469DA}" vid="{4E9FF052-B545-4DF9-BE6D-6A74F8F6AEE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19E42AFF-377A-47D3-84EF-20B0692369E9}">
  <ds:schemaRefs>
    <ds:schemaRef ds:uri="http://schemas.microsoft.com/sharepoint/v3/contenttype/forms"/>
  </ds:schemaRefs>
</ds:datastoreItem>
</file>

<file path=customXml/itemProps2.xml><?xml version="1.0" encoding="utf-8"?>
<ds:datastoreItem xmlns:ds="http://schemas.openxmlformats.org/officeDocument/2006/customXml" ds:itemID="{28AC8BD7-946A-4C17-A395-21CB0265D7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9B77A0-8658-45E5-8D19-245595005394}">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A review of playground rules</Template>
  <TotalTime>0</TotalTime>
  <Words>265</Words>
  <Application>Microsoft Office PowerPoint</Application>
  <PresentationFormat>Widescreen</PresentationFormat>
  <Paragraphs>17</Paragraphs>
  <Slides>3</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vt:i4>
      </vt:variant>
    </vt:vector>
  </HeadingPairs>
  <TitlesOfParts>
    <vt:vector size="14" baseType="lpstr">
      <vt:lpstr>Arial</vt:lpstr>
      <vt:lpstr>Arial Rounded MT Bold</vt:lpstr>
      <vt:lpstr>Bahnschrift SemiCondensed</vt:lpstr>
      <vt:lpstr>Calibri</vt:lpstr>
      <vt:lpstr>Corbel</vt:lpstr>
      <vt:lpstr>Franklin Gothic Medium</vt:lpstr>
      <vt:lpstr>MS Mincho</vt:lpstr>
      <vt:lpstr>Segoe UI</vt:lpstr>
      <vt:lpstr>Times New Roman</vt:lpstr>
      <vt:lpstr>Wingdings</vt:lpstr>
      <vt:lpstr>Banded</vt:lpstr>
      <vt:lpstr>Slide 1</vt:lpstr>
      <vt:lpstr>Book change day is on Wednesday. Book bags need to come in every day!  Thank you to all the parents that are regularly writing in your child’s reading record. We love hearing how they are getting on at home.   If you haven’t been reading at home, please could you try to do this as much as possible.  The children will be entered into a prize draw every time they reach the top of the reading sunflower. You can help them do this by writing in their reading record whenever you read with them. We have had 8 winners in Reception already this year!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2024-01-22T14:42:26Z</dcterms:created>
  <dcterms:modified xsi:type="dcterms:W3CDTF">2024-01-22T15:08:52Z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